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2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5904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81"/>
    <p:restoredTop sz="94719"/>
  </p:normalViewPr>
  <p:slideViewPr>
    <p:cSldViewPr snapToGrid="0" snapToObjects="1" showGuides="1">
      <p:cViewPr>
        <p:scale>
          <a:sx n="140" d="100"/>
          <a:sy n="140" d="100"/>
        </p:scale>
        <p:origin x="-1016" y="736"/>
      </p:cViewPr>
      <p:guideLst>
        <p:guide orient="horz" pos="640"/>
        <p:guide pos="574"/>
        <p:guide pos="5904"/>
        <p:guide orient="horz" pos="38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3A8250-8D17-5543-A112-9031F9D7736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75BF88-5307-CE46-A50C-F5A1FBC05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26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772D2-355E-0F4E-9110-8DB47A62FA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44EB7-EA6C-DA42-9ACB-285DE3EE24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FA05C-23A9-954B-9AC7-5CAF2705C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46130-FCAC-B847-A373-4DCB28D8C0B2}" type="datetime1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7E4D3-4DE8-0D44-918F-E14E882C8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6141F-847C-224D-BB43-F0333E047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132AD-13A0-EB41-AD02-FA6855C4F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860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AA48E-2854-484B-B724-8FCEABDC4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17195"/>
          </a:xfrm>
        </p:spPr>
        <p:txBody>
          <a:bodyPr>
            <a:normAutofit/>
          </a:bodyPr>
          <a:lstStyle>
            <a:lvl1pPr>
              <a:defRPr sz="2400"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4A3AF-27A1-1B47-817E-6E665D227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0480"/>
            <a:ext cx="10515600" cy="4876483"/>
          </a:xfrm>
        </p:spPr>
        <p:txBody>
          <a:bodyPr/>
          <a:lstStyle>
            <a:lvl1pPr marL="228600" indent="-228600">
              <a:buFont typeface="Wingdings" pitchFamily="2" charset="2"/>
              <a:buChar char="§"/>
              <a:defRPr sz="1600"/>
            </a:lvl1pPr>
            <a:lvl2pPr marL="685800" indent="-228600">
              <a:buFont typeface="Wingdings" pitchFamily="2" charset="2"/>
              <a:buChar char="§"/>
              <a:defRPr sz="1600"/>
            </a:lvl2pPr>
            <a:lvl3pPr marL="1143000" indent="-228600">
              <a:buFont typeface="Wingdings" pitchFamily="2" charset="2"/>
              <a:buChar char="§"/>
              <a:defRPr sz="1600"/>
            </a:lvl3pPr>
            <a:lvl4pPr marL="1600200" indent="-228600">
              <a:buFont typeface="Wingdings" pitchFamily="2" charset="2"/>
              <a:buChar char="§"/>
              <a:defRPr sz="1600"/>
            </a:lvl4pPr>
            <a:lvl5pPr marL="2057400" indent="-228600">
              <a:buFont typeface="Wingdings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90E51-CA24-C342-BBE2-1629F1667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1B43-19D7-A544-BD66-F08FC5139BE5}" type="datetime1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059E6-33CD-AA42-8B90-B8A1E21CF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E788F-5171-FA4F-B7B4-4776473D6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132AD-13A0-EB41-AD02-FA6855C4F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33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36C5F-4B4B-6C42-B057-2D6D32936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DBC9F-31CC-AE49-AC67-8AA460E07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19B05-F99C-724A-9D24-32086C07ED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1E52F-8EDB-C04E-94CE-A2D2999E6F1F}" type="datetime1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A6901-5F25-2F4B-9D32-82D4EA63CB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7A6EC-A38B-E446-B054-417477CE94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132AD-13A0-EB41-AD02-FA6855C4F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770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DF953-F298-3A4A-B21B-08E472D99C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1403" y="2355373"/>
            <a:ext cx="5814349" cy="1843209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solidFill>
                  <a:srgbClr val="002060"/>
                </a:solidFill>
              </a:rPr>
              <a:t>FINDING THE BEST POSSIBLE LOCATION FOR A NEW FLOWER SHOP</a:t>
            </a:r>
          </a:p>
        </p:txBody>
      </p:sp>
      <p:pic>
        <p:nvPicPr>
          <p:cNvPr id="5" name="Graphic 4" descr="Flower">
            <a:extLst>
              <a:ext uri="{FF2B5EF4-FFF2-40B4-BE49-F238E27FC236}">
                <a16:creationId xmlns:a16="http://schemas.microsoft.com/office/drawing/2014/main" id="{68E0ADA1-1399-B748-B142-327AA1C2A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21615" y="1958429"/>
            <a:ext cx="2775995" cy="2775995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85AA8FD-2591-8543-9181-CD5BBA265682}"/>
              </a:ext>
            </a:extLst>
          </p:cNvPr>
          <p:cNvCxnSpPr/>
          <p:nvPr/>
        </p:nvCxnSpPr>
        <p:spPr>
          <a:xfrm>
            <a:off x="1431403" y="1388962"/>
            <a:ext cx="841865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BE5F6C3-DC9D-AA41-86B1-24F3B0698038}"/>
              </a:ext>
            </a:extLst>
          </p:cNvPr>
          <p:cNvCxnSpPr/>
          <p:nvPr/>
        </p:nvCxnSpPr>
        <p:spPr>
          <a:xfrm>
            <a:off x="1431403" y="5335929"/>
            <a:ext cx="8418653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6019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5C53F-F0C9-034E-9B59-8D955063B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7083" cy="41719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…however </a:t>
            </a:r>
            <a:r>
              <a:rPr lang="en-US" b="1" dirty="0" err="1"/>
              <a:t>Alstetten</a:t>
            </a:r>
            <a:r>
              <a:rPr lang="en-US" b="1" dirty="0"/>
              <a:t> station seems to offer the most promising white spot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4D4525-258E-4F48-A17B-840E417C1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4" y="1027208"/>
            <a:ext cx="8464059" cy="51133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0C246D-58DB-7643-B992-E4BA01AAEBEB}"/>
              </a:ext>
            </a:extLst>
          </p:cNvPr>
          <p:cNvSpPr txBox="1"/>
          <p:nvPr/>
        </p:nvSpPr>
        <p:spPr>
          <a:xfrm>
            <a:off x="9595260" y="2392052"/>
            <a:ext cx="23525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3513" indent="-163513">
              <a:buFont typeface="Wingdings" pitchFamily="2" charset="2"/>
              <a:buChar char="§"/>
            </a:pPr>
            <a:r>
              <a:rPr lang="en-US" sz="1400" dirty="0">
                <a:solidFill>
                  <a:srgbClr val="0070C0"/>
                </a:solidFill>
              </a:rPr>
              <a:t>8</a:t>
            </a:r>
            <a:r>
              <a:rPr lang="en-US" sz="1400" baseline="30000" dirty="0">
                <a:solidFill>
                  <a:srgbClr val="0070C0"/>
                </a:solidFill>
              </a:rPr>
              <a:t>th</a:t>
            </a:r>
            <a:r>
              <a:rPr lang="en-US" sz="1400" dirty="0">
                <a:solidFill>
                  <a:srgbClr val="0070C0"/>
                </a:solidFill>
              </a:rPr>
              <a:t> most busy station</a:t>
            </a:r>
            <a:r>
              <a:rPr lang="en-US" sz="1400" dirty="0"/>
              <a:t>, 125’000 passengers per day</a:t>
            </a:r>
          </a:p>
          <a:p>
            <a:pPr marL="163513" indent="-163513">
              <a:buFont typeface="Wingdings" pitchFamily="2" charset="2"/>
              <a:buChar char="§"/>
            </a:pPr>
            <a:endParaRPr lang="en-US" sz="1400" dirty="0"/>
          </a:p>
          <a:p>
            <a:pPr marL="163513" indent="-163513">
              <a:buFont typeface="Wingdings" pitchFamily="2" charset="2"/>
              <a:buChar char="§"/>
            </a:pPr>
            <a:r>
              <a:rPr lang="en-US" sz="1400" dirty="0">
                <a:solidFill>
                  <a:srgbClr val="0070C0"/>
                </a:solidFill>
              </a:rPr>
              <a:t>In the middle of one of the most populated districts </a:t>
            </a:r>
            <a:r>
              <a:rPr lang="en-US" sz="1400" dirty="0"/>
              <a:t>of the city</a:t>
            </a:r>
          </a:p>
          <a:p>
            <a:endParaRPr lang="en-US" sz="1400" dirty="0"/>
          </a:p>
          <a:p>
            <a:pPr marL="163513" indent="-163513">
              <a:buFont typeface="Wingdings" pitchFamily="2" charset="2"/>
              <a:buChar char="§"/>
            </a:pPr>
            <a:r>
              <a:rPr lang="en-US" sz="1400" dirty="0">
                <a:solidFill>
                  <a:srgbClr val="0070C0"/>
                </a:solidFill>
              </a:rPr>
              <a:t>Still quite central for deliveries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9EFFF0-CC33-FE4D-9688-8A3617995123}"/>
              </a:ext>
            </a:extLst>
          </p:cNvPr>
          <p:cNvSpPr txBox="1"/>
          <p:nvPr/>
        </p:nvSpPr>
        <p:spPr>
          <a:xfrm>
            <a:off x="911224" y="6227781"/>
            <a:ext cx="8461375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50" dirty="0"/>
              <a:t>1) As per Foursquare dataset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1142F7-674E-AC43-B2CD-6B2115DE7537}"/>
              </a:ext>
            </a:extLst>
          </p:cNvPr>
          <p:cNvCxnSpPr/>
          <p:nvPr/>
        </p:nvCxnSpPr>
        <p:spPr>
          <a:xfrm>
            <a:off x="9500260" y="1016000"/>
            <a:ext cx="0" cy="5124546"/>
          </a:xfrm>
          <a:prstGeom prst="line">
            <a:avLst/>
          </a:prstGeom>
          <a:ln w="349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804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5C53F-F0C9-034E-9B59-8D955063B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7083" cy="41719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Fortunately, there is no established competitor with 1’000 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CB640-A0AF-F54A-A76D-8D49D8136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4" y="1016000"/>
            <a:ext cx="8482612" cy="512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474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5ED87-0F86-7C4A-91DB-7E6A3C8C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Conclusion and 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89CEC-9927-A14D-A3D1-4993D4FFD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0480"/>
            <a:ext cx="10515600" cy="4876483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Going through the location criteria we defined at the beginning, </a:t>
            </a:r>
            <a:r>
              <a:rPr lang="en-US" sz="1800" dirty="0">
                <a:solidFill>
                  <a:srgbClr val="0070C0"/>
                </a:solidFill>
              </a:rPr>
              <a:t>we were able to zoom in on very promising white spot</a:t>
            </a:r>
            <a:r>
              <a:rPr lang="en-US" sz="1800" dirty="0"/>
              <a:t> for our future flower shop</a:t>
            </a:r>
          </a:p>
          <a:p>
            <a:endParaRPr lang="en-US" sz="1200" dirty="0">
              <a:solidFill>
                <a:srgbClr val="0070C0"/>
              </a:solidFill>
            </a:endParaRPr>
          </a:p>
          <a:p>
            <a:r>
              <a:rPr lang="en-US" sz="1800" dirty="0">
                <a:solidFill>
                  <a:srgbClr val="0070C0"/>
                </a:solidFill>
              </a:rPr>
              <a:t>This was made possible by the data available from </a:t>
            </a:r>
            <a:r>
              <a:rPr lang="en-US" sz="1800" dirty="0"/>
              <a:t>three sources: </a:t>
            </a:r>
          </a:p>
          <a:p>
            <a:pPr marL="495300" lvl="1" indent="-230188">
              <a:buFont typeface="Wingdings" pitchFamily="2" charset="2"/>
              <a:buChar char="Ø"/>
            </a:pPr>
            <a:r>
              <a:rPr lang="en-US" sz="1800" dirty="0">
                <a:solidFill>
                  <a:srgbClr val="0070C0"/>
                </a:solidFill>
              </a:rPr>
              <a:t>The folium library </a:t>
            </a:r>
          </a:p>
          <a:p>
            <a:pPr marL="495300" lvl="1" indent="-230188">
              <a:buFont typeface="Wingdings" pitchFamily="2" charset="2"/>
              <a:buChar char="Ø"/>
            </a:pPr>
            <a:r>
              <a:rPr lang="en-US" sz="1800" dirty="0">
                <a:solidFill>
                  <a:srgbClr val="0070C0"/>
                </a:solidFill>
              </a:rPr>
              <a:t>The Open Data catalogue of Zurich City </a:t>
            </a:r>
            <a:r>
              <a:rPr lang="en-US" sz="1800" dirty="0"/>
              <a:t>(https://</a:t>
            </a:r>
            <a:r>
              <a:rPr lang="en-US" sz="1800" dirty="0" err="1"/>
              <a:t>data.stadt-zuerich.ch</a:t>
            </a:r>
            <a:r>
              <a:rPr lang="en-US" sz="1800" dirty="0"/>
              <a:t>, in German)</a:t>
            </a:r>
          </a:p>
          <a:p>
            <a:pPr marL="495300" lvl="1" indent="-230188">
              <a:buFont typeface="Wingdings" pitchFamily="2" charset="2"/>
              <a:buChar char="Ø"/>
            </a:pPr>
            <a:r>
              <a:rPr lang="en-US" sz="1800" dirty="0" err="1">
                <a:solidFill>
                  <a:srgbClr val="0070C0"/>
                </a:solidFill>
              </a:rPr>
              <a:t>Foursquare.com</a:t>
            </a:r>
            <a:endParaRPr lang="en-US" sz="1800" dirty="0"/>
          </a:p>
          <a:p>
            <a:endParaRPr lang="en-US" sz="1200" dirty="0">
              <a:solidFill>
                <a:srgbClr val="0070C0"/>
              </a:solidFill>
            </a:endParaRPr>
          </a:p>
          <a:p>
            <a:r>
              <a:rPr lang="en-US" sz="1800" dirty="0" err="1">
                <a:solidFill>
                  <a:srgbClr val="0070C0"/>
                </a:solidFill>
              </a:rPr>
              <a:t>Altstetten</a:t>
            </a:r>
            <a:r>
              <a:rPr lang="en-US" sz="1800" dirty="0">
                <a:solidFill>
                  <a:srgbClr val="0070C0"/>
                </a:solidFill>
              </a:rPr>
              <a:t> station seems the most promising location </a:t>
            </a:r>
            <a:r>
              <a:rPr lang="en-US" sz="1800" dirty="0"/>
              <a:t>for our future shop . It meets most our criteria, although it is unfortunately not in a pedestrian area</a:t>
            </a:r>
          </a:p>
          <a:p>
            <a:endParaRPr lang="en-US" sz="1200" dirty="0"/>
          </a:p>
          <a:p>
            <a:r>
              <a:rPr lang="en-US" sz="1800" dirty="0">
                <a:solidFill>
                  <a:srgbClr val="0070C0"/>
                </a:solidFill>
              </a:rPr>
              <a:t>It is not guaranteed however that we will find a suitable space </a:t>
            </a:r>
            <a:r>
              <a:rPr lang="en-US" sz="1800" dirty="0"/>
              <a:t>to rent near </a:t>
            </a:r>
            <a:r>
              <a:rPr lang="en-US" sz="1800" dirty="0" err="1"/>
              <a:t>Altstetten</a:t>
            </a:r>
            <a:r>
              <a:rPr lang="en-US" sz="1800" dirty="0"/>
              <a:t> within our desired timeframe. If such is the case, we will simply iterate on our search, and look for the second best option. </a:t>
            </a:r>
            <a:r>
              <a:rPr lang="en-US" sz="1800" dirty="0">
                <a:solidFill>
                  <a:srgbClr val="0070C0"/>
                </a:solidFill>
              </a:rPr>
              <a:t>On the other hand, one of the established competitors may come up for sale in the near future </a:t>
            </a:r>
            <a:r>
              <a:rPr lang="en-US" sz="1800" dirty="0"/>
              <a:t>(for example if the owner retires), so we need to keep an eye on those</a:t>
            </a:r>
          </a:p>
          <a:p>
            <a:endParaRPr lang="en-US" sz="1200" dirty="0"/>
          </a:p>
          <a:p>
            <a:r>
              <a:rPr lang="en-US" sz="1800" dirty="0"/>
              <a:t>Moving forward, we could improve the analysis if additional data was available:</a:t>
            </a:r>
          </a:p>
          <a:p>
            <a:pPr marL="495300" lvl="1" indent="-230188">
              <a:buFont typeface="Wingdings" pitchFamily="2" charset="2"/>
              <a:buChar char="Ø"/>
            </a:pPr>
            <a:r>
              <a:rPr lang="en-US" sz="1800" dirty="0">
                <a:solidFill>
                  <a:srgbClr val="0070C0"/>
                </a:solidFill>
              </a:rPr>
              <a:t>Income per capita for the different city districts</a:t>
            </a:r>
          </a:p>
          <a:p>
            <a:pPr marL="495300" lvl="1" indent="-230188">
              <a:buFont typeface="Wingdings" pitchFamily="2" charset="2"/>
              <a:buChar char="Ø"/>
            </a:pPr>
            <a:r>
              <a:rPr lang="en-US" sz="1800" dirty="0">
                <a:solidFill>
                  <a:srgbClr val="0070C0"/>
                </a:solidFill>
              </a:rPr>
              <a:t>Turnover statistics from the existing competitors..</a:t>
            </a:r>
          </a:p>
          <a:p>
            <a:pPr marL="495300" lvl="1" indent="-230188">
              <a:buFont typeface="Wingdings" pitchFamily="2" charset="2"/>
              <a:buChar char="Ø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07634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5ED87-0F86-7C4A-91DB-7E6A3C8C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Problem and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89CEC-9927-A14D-A3D1-4993D4FFD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0480"/>
            <a:ext cx="10515600" cy="4876483"/>
          </a:xfrm>
        </p:spPr>
        <p:txBody>
          <a:bodyPr>
            <a:normAutofit/>
          </a:bodyPr>
          <a:lstStyle/>
          <a:p>
            <a:r>
              <a:rPr lang="en-US" sz="1800" dirty="0"/>
              <a:t>The problem I want to solve is to </a:t>
            </a:r>
            <a:r>
              <a:rPr lang="en-US" sz="1800" dirty="0">
                <a:solidFill>
                  <a:srgbClr val="0070C0"/>
                </a:solidFill>
              </a:rPr>
              <a:t>find the best possible location(s) to start a new flower shop in the city of Zurich, Switzerland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>
                <a:solidFill>
                  <a:srgbClr val="0070C0"/>
                </a:solidFill>
              </a:rPr>
              <a:t>Location is a key success factor </a:t>
            </a:r>
            <a:r>
              <a:rPr lang="en-US" sz="1800" dirty="0"/>
              <a:t>for both pillars of such a business, which are:</a:t>
            </a:r>
          </a:p>
          <a:p>
            <a:pPr marL="487363" lvl="1" indent="-265113">
              <a:buFont typeface="Wingdings" pitchFamily="2" charset="2"/>
              <a:buChar char="Ø"/>
            </a:pPr>
            <a:r>
              <a:rPr lang="en-US" sz="1800" dirty="0"/>
              <a:t>Selling flowers to customers visiting the shop</a:t>
            </a:r>
          </a:p>
          <a:p>
            <a:pPr marL="487363" lvl="1" indent="-265113">
              <a:buFont typeface="Wingdings" pitchFamily="2" charset="2"/>
              <a:buChar char="Ø"/>
            </a:pPr>
            <a:r>
              <a:rPr lang="en-US" sz="1800" dirty="0"/>
              <a:t>Delivering flowers, ordered either by internet or over phone</a:t>
            </a:r>
          </a:p>
          <a:p>
            <a:endParaRPr lang="en-US" sz="1800" dirty="0"/>
          </a:p>
          <a:p>
            <a:r>
              <a:rPr lang="en-US" sz="1800" dirty="0"/>
              <a:t>Finding the best location is thus </a:t>
            </a:r>
            <a:r>
              <a:rPr lang="en-US" sz="1800" dirty="0">
                <a:solidFill>
                  <a:srgbClr val="0070C0"/>
                </a:solidFill>
              </a:rPr>
              <a:t>very important for the future business owner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Also, it is important to be able to explain and demonstrate why a specific location is suitable, to </a:t>
            </a:r>
            <a:r>
              <a:rPr lang="en-US" sz="1800" dirty="0">
                <a:solidFill>
                  <a:srgbClr val="0070C0"/>
                </a:solidFill>
              </a:rPr>
              <a:t>convince potential investors and banks of the viability of the future business</a:t>
            </a:r>
          </a:p>
        </p:txBody>
      </p:sp>
    </p:spTree>
    <p:extLst>
      <p:ext uri="{BB962C8B-B14F-4D97-AF65-F5344CB8AC3E}">
        <p14:creationId xmlns:p14="http://schemas.microsoft.com/office/powerpoint/2010/main" val="1387412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F2EE5-CD41-BC40-9992-0344E15D1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Requirements for the shop’s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E4004-8882-324E-B00F-C11617B7F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800" dirty="0"/>
              <a:t>The ideal location should have the following characteristics: </a:t>
            </a:r>
          </a:p>
          <a:p>
            <a:endParaRPr lang="en-US" sz="1800" dirty="0"/>
          </a:p>
          <a:p>
            <a:pPr marL="542925" indent="-320675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In a densely populated district </a:t>
            </a:r>
            <a:r>
              <a:rPr lang="en-US" sz="1800" dirty="0"/>
              <a:t>of the city (we assume here that purchasing power and propensity to buy flowers is similar in each district, so that only the population density matters).</a:t>
            </a:r>
          </a:p>
          <a:p>
            <a:pPr marL="542925" indent="-320675">
              <a:buFont typeface="+mj-lt"/>
              <a:buAutoNum type="alphaLcParenR"/>
            </a:pPr>
            <a:endParaRPr lang="en-US" sz="1800" dirty="0"/>
          </a:p>
          <a:p>
            <a:pPr marL="542925" indent="-320675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Near high-traffic public transportation hubs</a:t>
            </a:r>
            <a:r>
              <a:rPr lang="en-US" sz="1800" dirty="0"/>
              <a:t>. Zurich mostly relies on a tram system, so that means the shop should be located near the tram stops with the highest number of daily passengers.</a:t>
            </a:r>
          </a:p>
          <a:p>
            <a:pPr marL="542925" indent="-320675">
              <a:buFont typeface="+mj-lt"/>
              <a:buAutoNum type="alphaLcParenR"/>
            </a:pPr>
            <a:endParaRPr lang="en-US" sz="1800" dirty="0"/>
          </a:p>
          <a:p>
            <a:pPr marL="542925" indent="-320675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In a quite central area of the city</a:t>
            </a:r>
            <a:r>
              <a:rPr lang="en-US" sz="1800" dirty="0"/>
              <a:t>, so that most of the city is a quickly reachable for deliveries. A location at the periphery would severely restrict the delivery business’ potential. </a:t>
            </a:r>
          </a:p>
          <a:p>
            <a:pPr marL="542925" indent="-320675">
              <a:buFont typeface="+mj-lt"/>
              <a:buAutoNum type="alphaLcParenR"/>
            </a:pPr>
            <a:endParaRPr lang="en-US" sz="1800" dirty="0"/>
          </a:p>
          <a:p>
            <a:pPr marL="542925" indent="-320675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At least 1’000 meters away from the next flower shop</a:t>
            </a:r>
            <a:r>
              <a:rPr lang="en-US" sz="1800" dirty="0"/>
              <a:t>. Being closer from established competition would make it difficult to establish a new business. On the other hand, finding a ‘white space’ away from any competitor may help a lot.</a:t>
            </a:r>
          </a:p>
          <a:p>
            <a:pPr marL="542925" indent="-320675">
              <a:buFont typeface="+mj-lt"/>
              <a:buAutoNum type="alphaLcParenR"/>
            </a:pPr>
            <a:endParaRPr lang="en-US" sz="1800" dirty="0"/>
          </a:p>
          <a:p>
            <a:pPr marL="542925" indent="-320675">
              <a:buFont typeface="+mj-lt"/>
              <a:buAutoNum type="alphaLcParenR"/>
            </a:pPr>
            <a:r>
              <a:rPr lang="en-US" sz="1800" dirty="0">
                <a:solidFill>
                  <a:srgbClr val="0070C0"/>
                </a:solidFill>
              </a:rPr>
              <a:t>Ideally - but only if all other criteria are met - the shop should be in a pedestrian area</a:t>
            </a:r>
            <a:r>
              <a:rPr lang="en-US" sz="1800" dirty="0"/>
              <a:t>, as (</a:t>
            </a:r>
            <a:r>
              <a:rPr lang="en-US" sz="1800" dirty="0" err="1"/>
              <a:t>i</a:t>
            </a:r>
            <a:r>
              <a:rPr lang="en-US" sz="1800" dirty="0"/>
              <a:t>) passerby are more relaxed and more inclined to shop flowers in pedestrian areas and (ii) this brings nicer working conditions for the shop’s employees.</a:t>
            </a:r>
          </a:p>
        </p:txBody>
      </p:sp>
    </p:spTree>
    <p:extLst>
      <p:ext uri="{BB962C8B-B14F-4D97-AF65-F5344CB8AC3E}">
        <p14:creationId xmlns:p14="http://schemas.microsoft.com/office/powerpoint/2010/main" val="3307494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EB0B9-D98F-3A4F-A491-AF4EB5603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428463" cy="41719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The densely populated districts are mostly close to the city periphery, while the historic center is less residential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2147ED-9FBA-3346-997A-ED105E00A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336" y="1027577"/>
            <a:ext cx="8428463" cy="50918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72309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EB0B9-D98F-3A4F-A491-AF4EB5603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428463" cy="41719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The pedestrians areas are quite small, and concentrated in the heart of the historic center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7F9090-5033-2940-A1DB-2BFDB5188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12" y="1016000"/>
            <a:ext cx="8428463" cy="50918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0192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EB0B9-D98F-3A4F-A491-AF4EB5603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428463" cy="41719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Most of the top 20 tram stations are (</a:t>
            </a:r>
            <a:r>
              <a:rPr lang="en-US" b="1" dirty="0" err="1"/>
              <a:t>i</a:t>
            </a:r>
            <a:r>
              <a:rPr lang="en-US" b="1" dirty="0"/>
              <a:t>) in the city center or (ii) on a SW/NE axis orthogonal to the train tracks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72F670-6E0F-8946-A422-699541873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5" y="998538"/>
            <a:ext cx="8492963" cy="5130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76337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9B0AC-059F-B548-9BB9-DBE10330C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63095" cy="41719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8 of the top 10 tram stations are in the city center; Bellevue is the busiest, with 220k passengers per day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91886C-6989-FE41-9245-6D6461B24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5" y="1016000"/>
            <a:ext cx="8490070" cy="512905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04654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CA68C-2C7E-8340-8BBE-64473A833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4400" cy="41719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Adding the existing flower shops on the map will help us find a white spot for our future 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BB7A57-E2D1-E24A-807C-453E2634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5" y="1000987"/>
            <a:ext cx="8488910" cy="51283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74404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5C53F-F0C9-034E-9B59-8D955063B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537083" cy="41719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Unfortunately, there are already 5 well established flower shops in the city center, close to the top tram stations…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03C1B3-D389-F949-9F72-BD72A85EC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25" y="1016000"/>
            <a:ext cx="8464058" cy="5113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02403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1175</TotalTime>
  <Words>723</Words>
  <Application>Microsoft Macintosh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FINDING THE BEST POSSIBLE LOCATION FOR A NEW FLOWER SHOP</vt:lpstr>
      <vt:lpstr>Problem and background</vt:lpstr>
      <vt:lpstr>Requirements for the shop’s location</vt:lpstr>
      <vt:lpstr>The densely populated districts are mostly close to the city periphery, while the historic center is less residential</vt:lpstr>
      <vt:lpstr>The pedestrians areas are quite small, and concentrated in the heart of the historic center</vt:lpstr>
      <vt:lpstr>Most of the top 20 tram stations are (i) in the city center or (ii) on a SW/NE axis orthogonal to the train tracks</vt:lpstr>
      <vt:lpstr>8 of the top 10 tram stations are in the city center; Bellevue is the busiest, with 220k passengers per day</vt:lpstr>
      <vt:lpstr>Adding the existing flower shops on the map will help us find a white spot for our future shop</vt:lpstr>
      <vt:lpstr>Unfortunately, there are already 5 well established flower shops in the city center, close to the top tram stations…</vt:lpstr>
      <vt:lpstr>…however Alstetten station seems to offer the most promising white spot</vt:lpstr>
      <vt:lpstr>Fortunately, there is no established competitor with 1’000 meters</vt:lpstr>
      <vt:lpstr>Conclusion and future direction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THE BEST POSSIBLE LOCATION(S) FOR A NEW FLOWER SHOP __________________________________</dc:title>
  <dc:creator>Cyril Chiffot</dc:creator>
  <cp:lastModifiedBy>Cyril Chiffot</cp:lastModifiedBy>
  <cp:revision>8</cp:revision>
  <dcterms:created xsi:type="dcterms:W3CDTF">2019-06-22T20:28:52Z</dcterms:created>
  <dcterms:modified xsi:type="dcterms:W3CDTF">2019-06-23T16:04:02Z</dcterms:modified>
</cp:coreProperties>
</file>

<file path=docProps/thumbnail.jpeg>
</file>